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60" r:id="rId2"/>
  </p:sldMasterIdLst>
  <p:handoutMasterIdLst>
    <p:handoutMasterId r:id="rId19"/>
  </p:handoutMasterIdLst>
  <p:sldIdLst>
    <p:sldId id="313" r:id="rId3"/>
    <p:sldId id="314" r:id="rId4"/>
    <p:sldId id="315" r:id="rId5"/>
    <p:sldId id="317" r:id="rId6"/>
    <p:sldId id="329" r:id="rId7"/>
    <p:sldId id="330" r:id="rId8"/>
    <p:sldId id="331" r:id="rId9"/>
    <p:sldId id="318" r:id="rId10"/>
    <p:sldId id="323" r:id="rId11"/>
    <p:sldId id="322" r:id="rId12"/>
    <p:sldId id="324" r:id="rId13"/>
    <p:sldId id="325" r:id="rId14"/>
    <p:sldId id="327" r:id="rId15"/>
    <p:sldId id="326" r:id="rId16"/>
    <p:sldId id="328" r:id="rId17"/>
    <p:sldId id="316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나눔스퀘어" panose="020B0600000101010101" pitchFamily="50" charset="-127"/>
      <p:regular r:id="rId24"/>
    </p:embeddedFont>
    <p:embeddedFont>
      <p:font typeface="나눔스퀘어 Bold" panose="020B0600000101010101" pitchFamily="50" charset="-127"/>
      <p:bold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나눔스퀘어 Extra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754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60AC"/>
    <a:srgbClr val="326F3E"/>
    <a:srgbClr val="FFF8E5"/>
    <a:srgbClr val="F4F9F3"/>
    <a:srgbClr val="459955"/>
    <a:srgbClr val="8CBA96"/>
    <a:srgbClr val="2F6F3D"/>
    <a:srgbClr val="A18C71"/>
    <a:srgbClr val="5FBB72"/>
    <a:srgbClr val="9FD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00" y="108"/>
      </p:cViewPr>
      <p:guideLst>
        <p:guide orient="horz" pos="754"/>
        <p:guide orient="horz" pos="413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1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033D7EB8-8594-4AD7-9C05-704FDE2F42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2307CD7-A98D-4700-ABF2-536C10D379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54FB7-7C98-4A51-B5C4-F84B63E4DC39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86F552E-5CE7-4C0F-826B-3D27A0D436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155D9F1-268B-4384-AA49-5E558991A8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A2553-D825-441B-A897-586FE17D2F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93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gd0in/221760417290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12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naver.com/qwert9779/150181447320" TargetMode="External"/><Relationship Id="rId11" Type="http://schemas.openxmlformats.org/officeDocument/2006/relationships/image" Target="../media/image17.jpeg"/><Relationship Id="rId5" Type="http://schemas.openxmlformats.org/officeDocument/2006/relationships/image" Target="../media/image14.jpeg"/><Relationship Id="rId10" Type="http://schemas.openxmlformats.org/officeDocument/2006/relationships/hyperlink" Target="https://news.v.daum.net/v/20160104100615799" TargetMode="External"/><Relationship Id="rId4" Type="http://schemas.openxmlformats.org/officeDocument/2006/relationships/hyperlink" Target="https://lookingfor.tistory.com/251" TargetMode="External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CD9AF9E-BC0B-4ADD-95D1-D8DFD3D9B10B}"/>
              </a:ext>
            </a:extLst>
          </p:cNvPr>
          <p:cNvSpPr/>
          <p:nvPr/>
        </p:nvSpPr>
        <p:spPr>
          <a:xfrm>
            <a:off x="4029889" y="1397106"/>
            <a:ext cx="44537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FCD1A39E-78EB-4EF4-A628-0ADAA0560ED6}"/>
              </a:ext>
            </a:extLst>
          </p:cNvPr>
          <p:cNvGrpSpPr/>
          <p:nvPr/>
        </p:nvGrpSpPr>
        <p:grpSpPr>
          <a:xfrm>
            <a:off x="5114112" y="984336"/>
            <a:ext cx="1450322" cy="406802"/>
            <a:chOff x="4973338" y="1277070"/>
            <a:chExt cx="1450322" cy="406802"/>
          </a:xfrm>
        </p:grpSpPr>
        <p:sp>
          <p:nvSpPr>
            <p:cNvPr id="8" name="모서리가 둥근 직사각형 91">
              <a:extLst>
                <a:ext uri="{FF2B5EF4-FFF2-40B4-BE49-F238E27FC236}">
                  <a16:creationId xmlns:a16="http://schemas.microsoft.com/office/drawing/2014/main" xmlns="" id="{53B8F040-1D88-489B-BA90-0C3924DB6A16}"/>
                </a:ext>
              </a:extLst>
            </p:cNvPr>
            <p:cNvSpPr/>
            <p:nvPr/>
          </p:nvSpPr>
          <p:spPr>
            <a:xfrm>
              <a:off x="4973338" y="1277070"/>
              <a:ext cx="145032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3D0F989E-EF48-4A66-B78B-D4FF70E0C38F}"/>
                </a:ext>
              </a:extLst>
            </p:cNvPr>
            <p:cNvSpPr/>
            <p:nvPr/>
          </p:nvSpPr>
          <p:spPr>
            <a:xfrm>
              <a:off x="5026681" y="1283761"/>
              <a:ext cx="13436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특강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BCEB4C-75A6-48D0-AD0A-63327E06CF2C}"/>
              </a:ext>
            </a:extLst>
          </p:cNvPr>
          <p:cNvSpPr txBox="1"/>
          <p:nvPr/>
        </p:nvSpPr>
        <p:spPr>
          <a:xfrm>
            <a:off x="6942365" y="2377895"/>
            <a:ext cx="1541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4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216D8A1-4ABD-4346-84C2-6CF8B699AE60}"/>
              </a:ext>
            </a:extLst>
          </p:cNvPr>
          <p:cNvGrpSpPr/>
          <p:nvPr/>
        </p:nvGrpSpPr>
        <p:grpSpPr>
          <a:xfrm>
            <a:off x="4118801" y="2507449"/>
            <a:ext cx="2801031" cy="549290"/>
            <a:chOff x="4100513" y="2779698"/>
            <a:chExt cx="2801031" cy="54929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78D56B54-0ACB-434D-A75D-43F409BACE42}"/>
                </a:ext>
              </a:extLst>
            </p:cNvPr>
            <p:cNvGrpSpPr/>
            <p:nvPr/>
          </p:nvGrpSpPr>
          <p:grpSpPr>
            <a:xfrm>
              <a:off x="4100513" y="2779698"/>
              <a:ext cx="2801031" cy="549290"/>
              <a:chOff x="857460" y="1855781"/>
              <a:chExt cx="5985759" cy="48877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A1A7A660-0D5C-4F53-8BCA-FD294E4B7870}"/>
                  </a:ext>
                </a:extLst>
              </p:cNvPr>
              <p:cNvSpPr/>
              <p:nvPr/>
            </p:nvSpPr>
            <p:spPr>
              <a:xfrm>
                <a:off x="857460" y="1855781"/>
                <a:ext cx="5985759" cy="488777"/>
              </a:xfrm>
              <a:prstGeom prst="rect">
                <a:avLst/>
              </a:prstGeom>
              <a:solidFill>
                <a:srgbClr val="01509E"/>
              </a:solidFill>
              <a:ln>
                <a:solidFill>
                  <a:srgbClr val="015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ko-KR" altLang="en-US" sz="1013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908691E4-AD0C-464E-B22A-BDB3B2985DA1}"/>
                  </a:ext>
                </a:extLst>
              </p:cNvPr>
              <p:cNvSpPr/>
              <p:nvPr/>
            </p:nvSpPr>
            <p:spPr>
              <a:xfrm>
                <a:off x="979589" y="1899783"/>
                <a:ext cx="4773194" cy="400772"/>
              </a:xfrm>
              <a:prstGeom prst="rect">
                <a:avLst/>
              </a:prstGeom>
              <a:solidFill>
                <a:schemeClr val="bg1"/>
              </a:solidFill>
              <a:ln w="53975">
                <a:solidFill>
                  <a:srgbClr val="015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ko-KR" altLang="en-US" sz="1013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0BDF65C8-5691-4B7A-AD28-32ECDCF9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6138" y="2886568"/>
              <a:ext cx="360542" cy="335550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E7F3265-7329-453F-89E5-819976CFE2E6}"/>
              </a:ext>
            </a:extLst>
          </p:cNvPr>
          <p:cNvSpPr/>
          <p:nvPr/>
        </p:nvSpPr>
        <p:spPr>
          <a:xfrm>
            <a:off x="4905375" y="3158644"/>
            <a:ext cx="3759001" cy="346556"/>
          </a:xfrm>
          <a:prstGeom prst="rect">
            <a:avLst/>
          </a:prstGeom>
          <a:solidFill>
            <a:srgbClr val="4D6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18000" rtlCol="0" anchor="ctr"/>
          <a:lstStyle/>
          <a:p>
            <a:pPr algn="ctr"/>
            <a:r>
              <a:rPr lang="ko-KR" altLang="en-US" sz="1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초등학생 대상 기후변화에 대한 기본적인 설명</a:t>
            </a:r>
          </a:p>
        </p:txBody>
      </p: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53ADF03B-E5F9-4253-800A-0EB6D6A94D6C}"/>
              </a:ext>
            </a:extLst>
          </p:cNvPr>
          <p:cNvSpPr/>
          <p:nvPr/>
        </p:nvSpPr>
        <p:spPr>
          <a:xfrm>
            <a:off x="438913" y="1388174"/>
            <a:ext cx="8266174" cy="4799200"/>
          </a:xfrm>
          <a:prstGeom prst="roundRect">
            <a:avLst>
              <a:gd name="adj" fmla="val 4818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지구온난화 현상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살펴보기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AD84EDC-39E4-449B-9FD3-3D206B7E6D3F}"/>
              </a:ext>
            </a:extLst>
          </p:cNvPr>
          <p:cNvGrpSpPr/>
          <p:nvPr/>
        </p:nvGrpSpPr>
        <p:grpSpPr>
          <a:xfrm>
            <a:off x="1022686" y="1723656"/>
            <a:ext cx="6828347" cy="4083047"/>
            <a:chOff x="1022686" y="1196975"/>
            <a:chExt cx="6828347" cy="408304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2DCA4AAF-BAB5-47EE-B9C0-657BBF195820}"/>
                </a:ext>
              </a:extLst>
            </p:cNvPr>
            <p:cNvGrpSpPr/>
            <p:nvPr/>
          </p:nvGrpSpPr>
          <p:grpSpPr>
            <a:xfrm>
              <a:off x="1022686" y="2301875"/>
              <a:ext cx="768348" cy="768347"/>
              <a:chOff x="612136" y="4534006"/>
              <a:chExt cx="1495425" cy="1495425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7E79B33D-1FE6-4F02-9A0C-C62D68EB1EC9}"/>
                  </a:ext>
                </a:extLst>
              </p:cNvPr>
              <p:cNvSpPr/>
              <p:nvPr/>
            </p:nvSpPr>
            <p:spPr>
              <a:xfrm>
                <a:off x="612136" y="4534006"/>
                <a:ext cx="1495425" cy="14954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1590"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xmlns="" id="{3BF75C57-7F87-4636-84EE-9C9FD42BCB26}"/>
                  </a:ext>
                </a:extLst>
              </p:cNvPr>
              <p:cNvSpPr/>
              <p:nvPr/>
            </p:nvSpPr>
            <p:spPr>
              <a:xfrm>
                <a:off x="989873" y="4639802"/>
                <a:ext cx="950841" cy="10203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159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AF384B89-5380-482F-B341-32283FC13CFD}"/>
                </a:ext>
              </a:extLst>
            </p:cNvPr>
            <p:cNvGrpSpPr/>
            <p:nvPr/>
          </p:nvGrpSpPr>
          <p:grpSpPr>
            <a:xfrm>
              <a:off x="1022686" y="1196975"/>
              <a:ext cx="768348" cy="768347"/>
              <a:chOff x="612136" y="4534006"/>
              <a:chExt cx="1495425" cy="149542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F04FD072-3AF5-41FF-ABD7-1AACAC31B21E}"/>
                  </a:ext>
                </a:extLst>
              </p:cNvPr>
              <p:cNvSpPr/>
              <p:nvPr/>
            </p:nvSpPr>
            <p:spPr>
              <a:xfrm>
                <a:off x="612136" y="4534006"/>
                <a:ext cx="1495425" cy="14954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75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1590"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DBA78DEB-67EE-4FF6-848B-BDCE1745A254}"/>
                  </a:ext>
                </a:extLst>
              </p:cNvPr>
              <p:cNvSpPr/>
              <p:nvPr/>
            </p:nvSpPr>
            <p:spPr>
              <a:xfrm>
                <a:off x="989873" y="4639802"/>
                <a:ext cx="950841" cy="102034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159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9CD1233-84A4-4C33-A571-CBC996614883}"/>
                </a:ext>
              </a:extLst>
            </p:cNvPr>
            <p:cNvGrpSpPr/>
            <p:nvPr/>
          </p:nvGrpSpPr>
          <p:grpSpPr>
            <a:xfrm>
              <a:off x="1022686" y="4511675"/>
              <a:ext cx="768348" cy="768347"/>
              <a:chOff x="612136" y="4534006"/>
              <a:chExt cx="1495425" cy="149542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981F4A78-211F-4D81-9C07-F9694CD5CA4D}"/>
                  </a:ext>
                </a:extLst>
              </p:cNvPr>
              <p:cNvSpPr/>
              <p:nvPr/>
            </p:nvSpPr>
            <p:spPr>
              <a:xfrm>
                <a:off x="612136" y="4534006"/>
                <a:ext cx="1495425" cy="14954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1590"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625D8D11-D75D-4AEE-BF51-A7D50C67DE2B}"/>
                  </a:ext>
                </a:extLst>
              </p:cNvPr>
              <p:cNvSpPr/>
              <p:nvPr/>
            </p:nvSpPr>
            <p:spPr>
              <a:xfrm>
                <a:off x="989873" y="4639802"/>
                <a:ext cx="950841" cy="1020348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159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FF7F2E7C-7FAD-4AA4-9D77-40978D26316A}"/>
                </a:ext>
              </a:extLst>
            </p:cNvPr>
            <p:cNvGrpSpPr/>
            <p:nvPr/>
          </p:nvGrpSpPr>
          <p:grpSpPr>
            <a:xfrm>
              <a:off x="1022686" y="3406775"/>
              <a:ext cx="768348" cy="768347"/>
              <a:chOff x="612136" y="4534006"/>
              <a:chExt cx="1495425" cy="1495425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C7FDBA72-E38B-466D-AB46-A2EF085D337F}"/>
                  </a:ext>
                </a:extLst>
              </p:cNvPr>
              <p:cNvSpPr/>
              <p:nvPr/>
            </p:nvSpPr>
            <p:spPr>
              <a:xfrm>
                <a:off x="612136" y="4534006"/>
                <a:ext cx="1495425" cy="14954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75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1590"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601AB8B5-9076-4A4A-A2D3-8D1F79E7ED66}"/>
                  </a:ext>
                </a:extLst>
              </p:cNvPr>
              <p:cNvSpPr/>
              <p:nvPr/>
            </p:nvSpPr>
            <p:spPr>
              <a:xfrm>
                <a:off x="989873" y="4639802"/>
                <a:ext cx="950841" cy="102034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159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700D620-7CE2-49D8-8B32-6FAE95CD7429}"/>
                </a:ext>
              </a:extLst>
            </p:cNvPr>
            <p:cNvSpPr txBox="1"/>
            <p:nvPr/>
          </p:nvSpPr>
          <p:spPr>
            <a:xfrm>
              <a:off x="1833614" y="1310372"/>
              <a:ext cx="6017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/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기후변화</a:t>
              </a:r>
              <a:r>
                <a:rPr lang="ko-KR" altLang="en-US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와 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지구온난화</a:t>
              </a:r>
              <a:r>
                <a:rPr lang="ko-KR" altLang="en-US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는 어떤 관계일까요</a:t>
              </a:r>
              <a:r>
                <a:rPr lang="en-US" altLang="ko-KR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sz="24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09931749-5ECE-4604-8DBC-719EFC56AB8D}"/>
                </a:ext>
              </a:extLst>
            </p:cNvPr>
            <p:cNvSpPr txBox="1"/>
            <p:nvPr/>
          </p:nvSpPr>
          <p:spPr>
            <a:xfrm>
              <a:off x="1098244" y="1329422"/>
              <a:ext cx="6432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/>
              <a:r>
                <a:rPr lang="en-US" altLang="ko-KR" sz="2800" kern="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2800" kern="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84644F6-11A8-47D6-93FE-699E3762A876}"/>
                </a:ext>
              </a:extLst>
            </p:cNvPr>
            <p:cNvSpPr txBox="1"/>
            <p:nvPr/>
          </p:nvSpPr>
          <p:spPr>
            <a:xfrm>
              <a:off x="1833614" y="2441815"/>
              <a:ext cx="6017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/>
              <a:r>
                <a:rPr lang="ko-KR" altLang="en-US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기후변화로 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어떤 현상들</a:t>
              </a:r>
              <a:r>
                <a:rPr lang="ko-KR" altLang="en-US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나타나고 있나요</a:t>
              </a:r>
              <a:r>
                <a:rPr lang="en-US" altLang="ko-KR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sz="24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BF15924-0C84-44D1-B08F-1C7C259FB76C}"/>
                </a:ext>
              </a:extLst>
            </p:cNvPr>
            <p:cNvSpPr txBox="1"/>
            <p:nvPr/>
          </p:nvSpPr>
          <p:spPr>
            <a:xfrm>
              <a:off x="1098244" y="2441815"/>
              <a:ext cx="6432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/>
              <a:r>
                <a:rPr lang="en-US" altLang="ko-KR" sz="2800" kern="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800" kern="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1F58E68-67AF-476D-AED9-3AD250F88873}"/>
                </a:ext>
              </a:extLst>
            </p:cNvPr>
            <p:cNvSpPr txBox="1"/>
            <p:nvPr/>
          </p:nvSpPr>
          <p:spPr>
            <a:xfrm>
              <a:off x="1833614" y="3554208"/>
              <a:ext cx="6017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/>
              <a:r>
                <a:rPr lang="ko-KR" altLang="en-US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기후변화로 어떤 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어려움</a:t>
              </a:r>
              <a:r>
                <a:rPr lang="ko-KR" altLang="en-US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있나요</a:t>
              </a:r>
              <a:r>
                <a:rPr lang="en-US" altLang="ko-KR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sz="24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A19DFFB4-FF86-4DEB-85B3-9303102D7927}"/>
                </a:ext>
              </a:extLst>
            </p:cNvPr>
            <p:cNvSpPr txBox="1"/>
            <p:nvPr/>
          </p:nvSpPr>
          <p:spPr>
            <a:xfrm>
              <a:off x="1098244" y="3554208"/>
              <a:ext cx="6432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/>
              <a:r>
                <a:rPr lang="en-US" altLang="ko-KR" sz="2800" kern="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2800" kern="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D2737EAC-ACB2-460C-83F1-86742BE4CC22}"/>
                </a:ext>
              </a:extLst>
            </p:cNvPr>
            <p:cNvSpPr txBox="1"/>
            <p:nvPr/>
          </p:nvSpPr>
          <p:spPr>
            <a:xfrm>
              <a:off x="1833614" y="4647551"/>
              <a:ext cx="60174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/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기후위기</a:t>
              </a:r>
              <a:r>
                <a:rPr lang="ko-KR" altLang="en-US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라는 말을 들어보았나요</a:t>
              </a:r>
              <a:r>
                <a:rPr lang="en-US" altLang="ko-KR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ko-KR" altLang="en-US" sz="24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9450100-C4E1-4D3A-BDA8-D4E90AEE0252}"/>
                </a:ext>
              </a:extLst>
            </p:cNvPr>
            <p:cNvSpPr txBox="1"/>
            <p:nvPr/>
          </p:nvSpPr>
          <p:spPr>
            <a:xfrm>
              <a:off x="1098244" y="4666601"/>
              <a:ext cx="64321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/>
              <a:r>
                <a:rPr lang="en-US" altLang="ko-KR" sz="2800" kern="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2800" kern="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21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칸 빙고 게임하기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1D0B55AF-C0EE-49F4-BF0B-D27F186F9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579178"/>
              </p:ext>
            </p:extLst>
          </p:nvPr>
        </p:nvGraphicFramePr>
        <p:xfrm>
          <a:off x="1262507" y="1535690"/>
          <a:ext cx="6618987" cy="445897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206329">
                  <a:extLst>
                    <a:ext uri="{9D8B030D-6E8A-4147-A177-3AD203B41FA5}">
                      <a16:colId xmlns:a16="http://schemas.microsoft.com/office/drawing/2014/main" xmlns="" val="3243366770"/>
                    </a:ext>
                  </a:extLst>
                </a:gridCol>
                <a:gridCol w="2206329">
                  <a:extLst>
                    <a:ext uri="{9D8B030D-6E8A-4147-A177-3AD203B41FA5}">
                      <a16:colId xmlns:a16="http://schemas.microsoft.com/office/drawing/2014/main" xmlns="" val="2610362704"/>
                    </a:ext>
                  </a:extLst>
                </a:gridCol>
                <a:gridCol w="2206329">
                  <a:extLst>
                    <a:ext uri="{9D8B030D-6E8A-4147-A177-3AD203B41FA5}">
                      <a16:colId xmlns:a16="http://schemas.microsoft.com/office/drawing/2014/main" xmlns="" val="2010766799"/>
                    </a:ext>
                  </a:extLst>
                </a:gridCol>
              </a:tblGrid>
              <a:tr h="14863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kern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이상기후</a:t>
                      </a:r>
                      <a:endParaRPr lang="ko-KR" altLang="en-US" sz="2800" kern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76373" marR="76373" marT="21115" marB="2111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76373" marR="76373" marT="21115" marB="2111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76373" marR="76373" marT="21115" marB="2111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9716576"/>
                  </a:ext>
                </a:extLst>
              </a:tr>
              <a:tr h="14863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76373" marR="76373" marT="21115" marB="2111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kern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홍수</a:t>
                      </a:r>
                      <a:endParaRPr lang="ko-KR" altLang="en-US" sz="2800" kern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76373" marR="76373" marT="21115" marB="2111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76373" marR="76373" marT="21115" marB="2111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3493450"/>
                  </a:ext>
                </a:extLst>
              </a:tr>
              <a:tr h="14863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76373" marR="76373" marT="21115" marB="2111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76373" marR="76373" marT="21115" marB="2111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kern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산불</a:t>
                      </a:r>
                      <a:endParaRPr lang="ko-KR" altLang="en-US" sz="2800" kern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76373" marR="76373" marT="21115" marB="2111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6139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62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한반도의 기온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어떻게 변할까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4" name="모서리가 둥근 직사각형 91">
            <a:extLst>
              <a:ext uri="{FF2B5EF4-FFF2-40B4-BE49-F238E27FC236}">
                <a16:creationId xmlns:a16="http://schemas.microsoft.com/office/drawing/2014/main" xmlns="" id="{F7F8560C-12A5-40E6-BC2D-D7EEB333242B}"/>
              </a:ext>
            </a:extLst>
          </p:cNvPr>
          <p:cNvSpPr/>
          <p:nvPr/>
        </p:nvSpPr>
        <p:spPr>
          <a:xfrm>
            <a:off x="1444538" y="1201304"/>
            <a:ext cx="6254924" cy="60016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gradFill flip="none" rotWithShape="1">
              <a:gsLst>
                <a:gs pos="100000">
                  <a:schemeClr val="tx2"/>
                </a:gs>
                <a:gs pos="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25DF37-D599-4344-BF55-0627AB2867ED}"/>
              </a:ext>
            </a:extLst>
          </p:cNvPr>
          <p:cNvSpPr/>
          <p:nvPr/>
        </p:nvSpPr>
        <p:spPr>
          <a:xfrm>
            <a:off x="2040698" y="1255163"/>
            <a:ext cx="506260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한반도의 연평균 기온 분포 살펴보기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BAF9DB0-7AFC-4BB2-8624-7F1D4C8E8D70}"/>
              </a:ext>
            </a:extLst>
          </p:cNvPr>
          <p:cNvSpPr/>
          <p:nvPr/>
        </p:nvSpPr>
        <p:spPr>
          <a:xfrm>
            <a:off x="1436300" y="5689094"/>
            <a:ext cx="6433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한반도 연평균기온의 변화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1911~2010(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굵은선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11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이동 평균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51" y="2195222"/>
            <a:ext cx="6906098" cy="33336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258930" y="5528822"/>
            <a:ext cx="1532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003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한반도의 기온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어떻게 변할까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30" name="모서리가 둥근 직사각형 91">
            <a:extLst>
              <a:ext uri="{FF2B5EF4-FFF2-40B4-BE49-F238E27FC236}">
                <a16:creationId xmlns:a16="http://schemas.microsoft.com/office/drawing/2014/main" xmlns="" id="{E01D36FF-6B76-4DEF-B5EA-1CB97EE8B2D7}"/>
              </a:ext>
            </a:extLst>
          </p:cNvPr>
          <p:cNvSpPr/>
          <p:nvPr/>
        </p:nvSpPr>
        <p:spPr>
          <a:xfrm>
            <a:off x="1444538" y="1201304"/>
            <a:ext cx="6254924" cy="60016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gradFill flip="none" rotWithShape="1">
              <a:gsLst>
                <a:gs pos="100000">
                  <a:schemeClr val="tx2"/>
                </a:gs>
                <a:gs pos="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E5DCA62-4B55-4C01-9464-D86D5FEE27BC}"/>
              </a:ext>
            </a:extLst>
          </p:cNvPr>
          <p:cNvSpPr/>
          <p:nvPr/>
        </p:nvSpPr>
        <p:spPr>
          <a:xfrm>
            <a:off x="2040698" y="1255163"/>
            <a:ext cx="506260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한반도의 이산화탄소 분포 살펴보기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7FADCB-1792-42E2-8042-D20903FDA3BC}"/>
              </a:ext>
            </a:extLst>
          </p:cNvPr>
          <p:cNvSpPr/>
          <p:nvPr/>
        </p:nvSpPr>
        <p:spPr>
          <a:xfrm>
            <a:off x="2773271" y="5426822"/>
            <a:ext cx="3597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지구와 우리나라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</a:t>
            </a:r>
            <a:r>
              <a:rPr lang="en-US" altLang="ko-KR" sz="1600" baseline="-25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농도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(ppm)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2EC9FB4-649B-4522-948E-32FF5CA84EDD}"/>
              </a:ext>
            </a:extLst>
          </p:cNvPr>
          <p:cNvSpPr/>
          <p:nvPr/>
        </p:nvSpPr>
        <p:spPr>
          <a:xfrm rot="16200000">
            <a:off x="686774" y="3302772"/>
            <a:ext cx="16225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이산화탄소 농도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(ppm)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4F42128B-D8B9-4717-B7B5-0FAFC47A5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9322" r="2913" b="10035"/>
          <a:stretch/>
        </p:blipFill>
        <p:spPr>
          <a:xfrm>
            <a:off x="1673352" y="2066543"/>
            <a:ext cx="5989320" cy="33341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82456" y="5426822"/>
            <a:ext cx="1532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78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한반도의 기온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어떻게 변할까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2756282-09EB-4088-BB52-80DD50EE64C4}"/>
              </a:ext>
            </a:extLst>
          </p:cNvPr>
          <p:cNvSpPr/>
          <p:nvPr/>
        </p:nvSpPr>
        <p:spPr>
          <a:xfrm>
            <a:off x="0" y="815240"/>
            <a:ext cx="183259" cy="5899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553E8A3-F2BD-47B0-BAC3-239D1848A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2"/>
          <a:stretch/>
        </p:blipFill>
        <p:spPr>
          <a:xfrm>
            <a:off x="0" y="904696"/>
            <a:ext cx="9144000" cy="55290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FDF6A9E-4A32-491F-B31E-E579406752AA}"/>
              </a:ext>
            </a:extLst>
          </p:cNvPr>
          <p:cNvSpPr/>
          <p:nvPr/>
        </p:nvSpPr>
        <p:spPr>
          <a:xfrm>
            <a:off x="2490340" y="2046229"/>
            <a:ext cx="4163319" cy="3185487"/>
          </a:xfrm>
          <a:prstGeom prst="rect">
            <a:avLst/>
          </a:prstGeom>
        </p:spPr>
        <p:txBody>
          <a:bodyPr wrap="none">
            <a:spAutoFit/>
            <a:scene3d>
              <a:camera prst="orthographicFront">
                <a:rot lat="0" lon="0" rev="21480000"/>
              </a:camera>
              <a:lightRig rig="threePt" dir="t"/>
            </a:scene3d>
          </a:bodyPr>
          <a:lstStyle/>
          <a:p>
            <a:pPr algn="ctr">
              <a:lnSpc>
                <a:spcPct val="200000"/>
              </a:lnSpc>
            </a:pPr>
            <a:r>
              <a:rPr lang="en-US" altLang="ko-KR" sz="2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2040</a:t>
            </a:r>
            <a:r>
              <a:rPr lang="ko-KR" altLang="en-US" sz="2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오늘의 날씨</a:t>
            </a:r>
            <a:endParaRPr lang="en-US" altLang="ko-KR" sz="2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ko-KR" altLang="en-US" sz="2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기상캐스터의 시나리오 적기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0544AE1-5B5A-4D97-B42E-B021C015A6CC}"/>
              </a:ext>
            </a:extLst>
          </p:cNvPr>
          <p:cNvGrpSpPr/>
          <p:nvPr/>
        </p:nvGrpSpPr>
        <p:grpSpPr>
          <a:xfrm>
            <a:off x="1146493" y="2864092"/>
            <a:ext cx="6752337" cy="1655392"/>
            <a:chOff x="1146493" y="2864092"/>
            <a:chExt cx="6752337" cy="165539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21480000"/>
            </a:camera>
            <a:lightRig rig="threePt" dir="t"/>
          </a:scene3d>
        </p:grpSpPr>
        <p:pic>
          <p:nvPicPr>
            <p:cNvPr id="7" name="그림 6" descr="노트북, 컴퓨터, 방이(가) 표시된 사진&#10;&#10;자동 생성된 설명">
              <a:extLst>
                <a:ext uri="{FF2B5EF4-FFF2-40B4-BE49-F238E27FC236}">
                  <a16:creationId xmlns:a16="http://schemas.microsoft.com/office/drawing/2014/main" xmlns="" id="{6F855897-7E43-498A-B096-2D4B7B55A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84"/>
            <a:stretch/>
          </p:blipFill>
          <p:spPr>
            <a:xfrm>
              <a:off x="1146493" y="2864092"/>
              <a:ext cx="3425506" cy="749541"/>
            </a:xfrm>
            <a:prstGeom prst="rect">
              <a:avLst/>
            </a:prstGeom>
          </p:spPr>
        </p:pic>
        <p:pic>
          <p:nvPicPr>
            <p:cNvPr id="8" name="그림 7" descr="노트북, 컴퓨터, 방이(가) 표시된 사진&#10;&#10;자동 생성된 설명">
              <a:extLst>
                <a:ext uri="{FF2B5EF4-FFF2-40B4-BE49-F238E27FC236}">
                  <a16:creationId xmlns:a16="http://schemas.microsoft.com/office/drawing/2014/main" xmlns="" id="{8AAE8869-0A09-480D-8B94-F4C4E1778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25" b="50359"/>
            <a:stretch/>
          </p:blipFill>
          <p:spPr>
            <a:xfrm>
              <a:off x="4473324" y="2907435"/>
              <a:ext cx="3425506" cy="749541"/>
            </a:xfrm>
            <a:prstGeom prst="rect">
              <a:avLst/>
            </a:prstGeom>
          </p:spPr>
        </p:pic>
        <p:pic>
          <p:nvPicPr>
            <p:cNvPr id="9" name="그림 8" descr="노트북, 컴퓨터, 방이(가) 표시된 사진&#10;&#10;자동 생성된 설명">
              <a:extLst>
                <a:ext uri="{FF2B5EF4-FFF2-40B4-BE49-F238E27FC236}">
                  <a16:creationId xmlns:a16="http://schemas.microsoft.com/office/drawing/2014/main" xmlns="" id="{C17F1EAD-AFD2-4CF2-8EF3-7E7D7670E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25" b="25959"/>
            <a:stretch/>
          </p:blipFill>
          <p:spPr>
            <a:xfrm>
              <a:off x="1146493" y="3726600"/>
              <a:ext cx="3425506" cy="749541"/>
            </a:xfrm>
            <a:prstGeom prst="rect">
              <a:avLst/>
            </a:prstGeom>
          </p:spPr>
        </p:pic>
        <p:pic>
          <p:nvPicPr>
            <p:cNvPr id="10" name="그림 9" descr="노트북, 컴퓨터, 방이(가) 표시된 사진&#10;&#10;자동 생성된 설명">
              <a:extLst>
                <a:ext uri="{FF2B5EF4-FFF2-40B4-BE49-F238E27FC236}">
                  <a16:creationId xmlns:a16="http://schemas.microsoft.com/office/drawing/2014/main" xmlns="" id="{8B67955F-8939-471D-9074-332E14DAB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290" b="94"/>
            <a:stretch/>
          </p:blipFill>
          <p:spPr>
            <a:xfrm>
              <a:off x="4473324" y="3769943"/>
              <a:ext cx="3425506" cy="749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11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8FA4ED-B807-4D17-BAD9-226351DBF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85A4663-B109-42A0-8DC5-D3BB3598DD14}"/>
              </a:ext>
            </a:extLst>
          </p:cNvPr>
          <p:cNvSpPr/>
          <p:nvPr/>
        </p:nvSpPr>
        <p:spPr>
          <a:xfrm>
            <a:off x="1495185" y="2143007"/>
            <a:ext cx="598245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기후위기</a:t>
            </a:r>
            <a:r>
              <a:rPr lang="ko-KR" altLang="en-US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</a:t>
            </a:r>
            <a:endParaRPr lang="ko-KR" altLang="en-US" sz="6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ECA13A7-4A5F-4BC0-BB7B-483B86CF1E07}"/>
              </a:ext>
            </a:extLst>
          </p:cNvPr>
          <p:cNvSpPr txBox="1"/>
          <p:nvPr/>
        </p:nvSpPr>
        <p:spPr>
          <a:xfrm>
            <a:off x="5496710" y="3248854"/>
            <a:ext cx="27159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4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EB258F6-A50A-4CD8-8043-9E2FAFA80B16}"/>
              </a:ext>
            </a:extLst>
          </p:cNvPr>
          <p:cNvGrpSpPr/>
          <p:nvPr/>
        </p:nvGrpSpPr>
        <p:grpSpPr>
          <a:xfrm>
            <a:off x="1660785" y="3242824"/>
            <a:ext cx="3795135" cy="744236"/>
            <a:chOff x="4100513" y="2779698"/>
            <a:chExt cx="2801031" cy="54929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7D9FC650-654F-48DE-952B-43DAACBCF1CC}"/>
                </a:ext>
              </a:extLst>
            </p:cNvPr>
            <p:cNvGrpSpPr/>
            <p:nvPr/>
          </p:nvGrpSpPr>
          <p:grpSpPr>
            <a:xfrm>
              <a:off x="4100513" y="2779698"/>
              <a:ext cx="2801031" cy="549290"/>
              <a:chOff x="857460" y="1855781"/>
              <a:chExt cx="5985759" cy="48877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FCA496AF-928E-4BB8-A8D3-723FE65C626E}"/>
                  </a:ext>
                </a:extLst>
              </p:cNvPr>
              <p:cNvSpPr/>
              <p:nvPr/>
            </p:nvSpPr>
            <p:spPr>
              <a:xfrm>
                <a:off x="857460" y="1855781"/>
                <a:ext cx="5985759" cy="488777"/>
              </a:xfrm>
              <a:prstGeom prst="rect">
                <a:avLst/>
              </a:prstGeom>
              <a:solidFill>
                <a:srgbClr val="01509E"/>
              </a:solidFill>
              <a:ln>
                <a:solidFill>
                  <a:srgbClr val="015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ko-KR" altLang="en-US" sz="90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045649E2-E523-4B35-B58E-C3794D74F49E}"/>
                  </a:ext>
                </a:extLst>
              </p:cNvPr>
              <p:cNvSpPr/>
              <p:nvPr/>
            </p:nvSpPr>
            <p:spPr>
              <a:xfrm>
                <a:off x="979589" y="1899783"/>
                <a:ext cx="4773194" cy="400772"/>
              </a:xfrm>
              <a:prstGeom prst="rect">
                <a:avLst/>
              </a:prstGeom>
              <a:solidFill>
                <a:schemeClr val="bg1"/>
              </a:solidFill>
              <a:ln w="53975">
                <a:solidFill>
                  <a:srgbClr val="015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/>
                <a:endParaRPr lang="ko-KR" altLang="en-US" sz="90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347F87AA-AFC6-4894-B1CF-7C75000DD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6138" y="2886568"/>
              <a:ext cx="360542" cy="33555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CBAD36-F210-4CA2-98E5-752C9B8718DB}"/>
              </a:ext>
            </a:extLst>
          </p:cNvPr>
          <p:cNvSpPr/>
          <p:nvPr/>
        </p:nvSpPr>
        <p:spPr>
          <a:xfrm>
            <a:off x="1587501" y="4061728"/>
            <a:ext cx="47291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빈칸에 들어갈 말을 적어보고 </a:t>
            </a:r>
          </a:p>
          <a:p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그렇게 적은 이유를 짝에게 이야기해봅시다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3615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7203790" cy="1709955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지구온난화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기후가 무엇인지 설명할 수 있다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미래에 기후가 어떻게 변화할지 예상할 수 있다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endParaRPr lang="en-US" altLang="ko-KR" sz="20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338567" y="4200614"/>
            <a:ext cx="6608599" cy="2404582"/>
            <a:chOff x="1338567" y="4200614"/>
            <a:chExt cx="6608599" cy="2404582"/>
          </a:xfrm>
        </p:grpSpPr>
        <p:sp>
          <p:nvSpPr>
            <p:cNvPr id="9" name="사각형: 둥근 모서리 22">
              <a:extLst>
                <a:ext uri="{FF2B5EF4-FFF2-40B4-BE49-F238E27FC236}">
                  <a16:creationId xmlns="" xmlns:a16="http://schemas.microsoft.com/office/drawing/2014/main" id="{E00E5ED3-7454-4F22-AB73-FFB9D4A47993}"/>
                </a:ext>
              </a:extLst>
            </p:cNvPr>
            <p:cNvSpPr/>
            <p:nvPr/>
          </p:nvSpPr>
          <p:spPr>
            <a:xfrm flipH="1">
              <a:off x="1338567" y="4200614"/>
              <a:ext cx="5031059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xmlns="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1493583" y="5206085"/>
              <a:ext cx="786776" cy="461665"/>
              <a:chOff x="1493583" y="4950707"/>
              <a:chExt cx="786776" cy="46166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5070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xmlns="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xmlns="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76209FEE-F087-457D-8F88-BE4FD5EF619A}"/>
                </a:ext>
              </a:extLst>
            </p:cNvPr>
            <p:cNvSpPr txBox="1"/>
            <p:nvPr/>
          </p:nvSpPr>
          <p:spPr>
            <a:xfrm>
              <a:off x="2517543" y="4458649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키워드 검색하며 이야기 나누기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6209FEE-F087-457D-8F88-BE4FD5EF619A}"/>
                </a:ext>
              </a:extLst>
            </p:cNvPr>
            <p:cNvSpPr txBox="1"/>
            <p:nvPr/>
          </p:nvSpPr>
          <p:spPr>
            <a:xfrm>
              <a:off x="2519258" y="5019488"/>
              <a:ext cx="5427908" cy="83099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‘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지구온난화란 무엇인가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?’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찾아보기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‘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앞으로 우리나라의 기후가 어떻게 될까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?’</a:t>
              </a:r>
            </a:p>
            <a:p>
              <a:pPr>
                <a:buClr>
                  <a:srgbClr val="BFD8D5"/>
                </a:buClr>
              </a:pP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예상하기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76209FEE-F087-457D-8F88-BE4FD5EF619A}"/>
                </a:ext>
              </a:extLst>
            </p:cNvPr>
            <p:cNvSpPr txBox="1"/>
            <p:nvPr/>
          </p:nvSpPr>
          <p:spPr>
            <a:xfrm>
              <a:off x="2496945" y="6017038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찰칵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기후변화 </a:t>
              </a:r>
              <a:r>
                <a:rPr lang="ko-KR" altLang="en-US" sz="1600" dirty="0" err="1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검색어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완성하기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지구온난화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관련된 단어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써보기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57AD9C1B-52B8-45A1-8053-3EEFD9781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474503"/>
              </p:ext>
            </p:extLst>
          </p:nvPr>
        </p:nvGraphicFramePr>
        <p:xfrm>
          <a:off x="503548" y="2063154"/>
          <a:ext cx="8136904" cy="340405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982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54427">
                  <a:extLst>
                    <a:ext uri="{9D8B030D-6E8A-4147-A177-3AD203B41FA5}">
                      <a16:colId xmlns:a16="http://schemas.microsoft.com/office/drawing/2014/main" xmlns="" val="2874339264"/>
                    </a:ext>
                  </a:extLst>
                </a:gridCol>
              </a:tblGrid>
              <a:tr h="1702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지구온난화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i="0" u="none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더위</a:t>
                      </a:r>
                      <a:r>
                        <a:rPr lang="en-US" altLang="ko-KR" sz="2000" b="0" i="0" u="none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b="0" i="0" u="none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북극곰</a:t>
                      </a:r>
                      <a:r>
                        <a:rPr lang="en-US" altLang="ko-KR" sz="2000" b="0" i="0" u="none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b="0" i="0" u="none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빙하 등</a:t>
                      </a:r>
                      <a:endParaRPr lang="ko-KR" altLang="en-US" sz="2000" b="0" i="0" u="none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2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기후변화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이상기후</a:t>
                      </a:r>
                      <a:r>
                        <a:rPr lang="en-US" altLang="ko-KR" sz="2000" b="0" i="0" u="none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b="0" i="0" u="none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태풍</a:t>
                      </a:r>
                      <a:r>
                        <a:rPr lang="en-US" altLang="ko-KR" sz="2000" b="0" i="0" u="none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000" b="0" i="0" u="none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폭설 등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16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모니터, 스크린샷, 액자이(가) 표시된 사진&#10;&#10;자동 생성된 설명">
            <a:extLst>
              <a:ext uri="{FF2B5EF4-FFF2-40B4-BE49-F238E27FC236}">
                <a16:creationId xmlns:a16="http://schemas.microsoft.com/office/drawing/2014/main" xmlns="" id="{39FFF86B-4064-44AE-87B0-1E665791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6"/>
          <a:stretch/>
        </p:blipFill>
        <p:spPr>
          <a:xfrm>
            <a:off x="0" y="1383956"/>
            <a:ext cx="9144000" cy="50786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E847CED-F257-4A5E-8F7C-3EDFF9A7641E}"/>
              </a:ext>
            </a:extLst>
          </p:cNvPr>
          <p:cNvSpPr/>
          <p:nvPr/>
        </p:nvSpPr>
        <p:spPr>
          <a:xfrm>
            <a:off x="728797" y="428946"/>
            <a:ext cx="83081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포털엔진에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지구온난화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검색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해보기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E5F9951-8693-426A-8F81-985B1A98532E}"/>
              </a:ext>
            </a:extLst>
          </p:cNvPr>
          <p:cNvGrpSpPr/>
          <p:nvPr/>
        </p:nvGrpSpPr>
        <p:grpSpPr>
          <a:xfrm>
            <a:off x="1615197" y="1793459"/>
            <a:ext cx="5971852" cy="3752812"/>
            <a:chOff x="1782140" y="1888773"/>
            <a:chExt cx="5579720" cy="375281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9CD3055E-0D82-492F-962B-83521211D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140" y="1888773"/>
              <a:ext cx="5579720" cy="37528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DE041E9F-DCFC-4D08-95F2-8DD5B41ABFD6}"/>
                </a:ext>
              </a:extLst>
            </p:cNvPr>
            <p:cNvSpPr txBox="1"/>
            <p:nvPr/>
          </p:nvSpPr>
          <p:spPr>
            <a:xfrm>
              <a:off x="4156075" y="2343150"/>
              <a:ext cx="840575" cy="24765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r>
                <a:rPr lang="ko-KR" altLang="en-US" sz="1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기후변화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288294" y="6159844"/>
            <a:ext cx="11512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Daim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55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모니터, 스크린샷, 액자이(가) 표시된 사진&#10;&#10;자동 생성된 설명">
            <a:extLst>
              <a:ext uri="{FF2B5EF4-FFF2-40B4-BE49-F238E27FC236}">
                <a16:creationId xmlns:a16="http://schemas.microsoft.com/office/drawing/2014/main" xmlns="" id="{39FFF86B-4064-44AE-87B0-1E665791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6"/>
          <a:stretch/>
        </p:blipFill>
        <p:spPr>
          <a:xfrm>
            <a:off x="0" y="1383956"/>
            <a:ext cx="9144000" cy="5078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3C0C0B8-7421-4027-A53A-60705E527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2019" y="1793847"/>
            <a:ext cx="5956791" cy="374198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E847CED-F257-4A5E-8F7C-3EDFF9A7641E}"/>
              </a:ext>
            </a:extLst>
          </p:cNvPr>
          <p:cNvSpPr/>
          <p:nvPr/>
        </p:nvSpPr>
        <p:spPr>
          <a:xfrm>
            <a:off x="728797" y="428946"/>
            <a:ext cx="83081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포털엔진에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지구온난화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검색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해보기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8294" y="6159844"/>
            <a:ext cx="12955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Naver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50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모니터, 스크린샷, 액자이(가) 표시된 사진&#10;&#10;자동 생성된 설명">
            <a:extLst>
              <a:ext uri="{FF2B5EF4-FFF2-40B4-BE49-F238E27FC236}">
                <a16:creationId xmlns:a16="http://schemas.microsoft.com/office/drawing/2014/main" xmlns="" id="{39FFF86B-4064-44AE-87B0-1E665791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6"/>
          <a:stretch/>
        </p:blipFill>
        <p:spPr>
          <a:xfrm>
            <a:off x="0" y="1383956"/>
            <a:ext cx="9144000" cy="50786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28B54A5-954D-4EBF-942E-403AD5233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99" y="1793756"/>
            <a:ext cx="5968250" cy="37420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E847CED-F257-4A5E-8F7C-3EDFF9A7641E}"/>
              </a:ext>
            </a:extLst>
          </p:cNvPr>
          <p:cNvSpPr/>
          <p:nvPr/>
        </p:nvSpPr>
        <p:spPr>
          <a:xfrm>
            <a:off x="728797" y="428946"/>
            <a:ext cx="83081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포털엔진에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지구온난화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검색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해보기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88294" y="6159844"/>
            <a:ext cx="11512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Daim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08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모니터, 스크린샷, 액자이(가) 표시된 사진&#10;&#10;자동 생성된 설명">
            <a:extLst>
              <a:ext uri="{FF2B5EF4-FFF2-40B4-BE49-F238E27FC236}">
                <a16:creationId xmlns:a16="http://schemas.microsoft.com/office/drawing/2014/main" xmlns="" id="{39FFF86B-4064-44AE-87B0-1E665791F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6"/>
          <a:stretch/>
        </p:blipFill>
        <p:spPr>
          <a:xfrm>
            <a:off x="0" y="1383956"/>
            <a:ext cx="9144000" cy="50786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C80BCA8-F8E8-4E2C-9106-25AB1C209B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0"/>
          <a:stretch/>
        </p:blipFill>
        <p:spPr>
          <a:xfrm>
            <a:off x="1622908" y="1791154"/>
            <a:ext cx="5939427" cy="37446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E847CED-F257-4A5E-8F7C-3EDFF9A7641E}"/>
              </a:ext>
            </a:extLst>
          </p:cNvPr>
          <p:cNvSpPr/>
          <p:nvPr/>
        </p:nvSpPr>
        <p:spPr>
          <a:xfrm>
            <a:off x="728797" y="428946"/>
            <a:ext cx="83081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포털엔진에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지구온난화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검색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해보기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8294" y="6159844"/>
            <a:ext cx="12955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Naver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58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지구온난화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무엇일까요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BB0F35F-7C52-4E16-9F3A-B23B3752C73C}"/>
              </a:ext>
            </a:extLst>
          </p:cNvPr>
          <p:cNvGrpSpPr/>
          <p:nvPr/>
        </p:nvGrpSpPr>
        <p:grpSpPr>
          <a:xfrm>
            <a:off x="0" y="732960"/>
            <a:ext cx="9144000" cy="5733744"/>
            <a:chOff x="0" y="563597"/>
            <a:chExt cx="9144000" cy="612504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155CE6B8-5B34-4306-BA03-CD157323779B}"/>
                </a:ext>
              </a:extLst>
            </p:cNvPr>
            <p:cNvSpPr/>
            <p:nvPr/>
          </p:nvSpPr>
          <p:spPr>
            <a:xfrm>
              <a:off x="0" y="5966691"/>
              <a:ext cx="9144000" cy="72194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F0DEF103-3C12-40ED-BE2E-D24EB591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891" y="563597"/>
              <a:ext cx="7130473" cy="57802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0E19FFDF-F4F6-407F-8E9A-2CBEA13BF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03" r="13489"/>
            <a:stretch/>
          </p:blipFill>
          <p:spPr>
            <a:xfrm>
              <a:off x="0" y="3230953"/>
              <a:ext cx="9144000" cy="287197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893275-B212-4F96-805E-BE9B7F378D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" b="15525"/>
          <a:stretch/>
        </p:blipFill>
        <p:spPr>
          <a:xfrm>
            <a:off x="1567544" y="1143001"/>
            <a:ext cx="5991496" cy="358094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8195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BB0F35F-7C52-4E16-9F3A-B23B3752C73C}"/>
              </a:ext>
            </a:extLst>
          </p:cNvPr>
          <p:cNvGrpSpPr/>
          <p:nvPr/>
        </p:nvGrpSpPr>
        <p:grpSpPr>
          <a:xfrm>
            <a:off x="0" y="732960"/>
            <a:ext cx="9144000" cy="5725506"/>
            <a:chOff x="0" y="563597"/>
            <a:chExt cx="9144000" cy="612504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155CE6B8-5B34-4306-BA03-CD157323779B}"/>
                </a:ext>
              </a:extLst>
            </p:cNvPr>
            <p:cNvSpPr/>
            <p:nvPr/>
          </p:nvSpPr>
          <p:spPr>
            <a:xfrm>
              <a:off x="0" y="5966691"/>
              <a:ext cx="9144000" cy="72194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F0DEF103-3C12-40ED-BE2E-D24EB591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891" y="563597"/>
              <a:ext cx="7130473" cy="57802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0E19FFDF-F4F6-407F-8E9A-2CBEA13BF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03" r="13489"/>
            <a:stretch/>
          </p:blipFill>
          <p:spPr>
            <a:xfrm>
              <a:off x="0" y="3230953"/>
              <a:ext cx="9144000" cy="287197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918985A1-6321-48AC-8B49-6F838A17EDA3}"/>
              </a:ext>
            </a:extLst>
          </p:cNvPr>
          <p:cNvGrpSpPr/>
          <p:nvPr/>
        </p:nvGrpSpPr>
        <p:grpSpPr>
          <a:xfrm>
            <a:off x="1567544" y="1196975"/>
            <a:ext cx="5991497" cy="3521472"/>
            <a:chOff x="2060864" y="1468822"/>
            <a:chExt cx="4229586" cy="2916857"/>
          </a:xfrm>
        </p:grpSpPr>
        <p:pic>
          <p:nvPicPr>
            <p:cNvPr id="9" name="그림 8">
              <a:hlinkClick r:id="rId4"/>
              <a:extLst>
                <a:ext uri="{FF2B5EF4-FFF2-40B4-BE49-F238E27FC236}">
                  <a16:creationId xmlns:a16="http://schemas.microsoft.com/office/drawing/2014/main" xmlns="" id="{3EF062F9-F373-4525-B77D-6983F742D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864" y="1468822"/>
              <a:ext cx="2074937" cy="1470026"/>
            </a:xfrm>
            <a:prstGeom prst="rect">
              <a:avLst/>
            </a:prstGeom>
          </p:spPr>
        </p:pic>
        <p:pic>
          <p:nvPicPr>
            <p:cNvPr id="10" name="그림 9">
              <a:hlinkClick r:id="rId6"/>
              <a:extLst>
                <a:ext uri="{FF2B5EF4-FFF2-40B4-BE49-F238E27FC236}">
                  <a16:creationId xmlns:a16="http://schemas.microsoft.com/office/drawing/2014/main" xmlns="" id="{89B07443-2FCF-4B11-828D-AAF38FD9E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801" y="1468822"/>
              <a:ext cx="2154648" cy="1470026"/>
            </a:xfrm>
            <a:prstGeom prst="rect">
              <a:avLst/>
            </a:prstGeom>
          </p:spPr>
        </p:pic>
        <p:pic>
          <p:nvPicPr>
            <p:cNvPr id="11" name="그림 10">
              <a:hlinkClick r:id="rId8"/>
              <a:extLst>
                <a:ext uri="{FF2B5EF4-FFF2-40B4-BE49-F238E27FC236}">
                  <a16:creationId xmlns:a16="http://schemas.microsoft.com/office/drawing/2014/main" xmlns="" id="{7C4DF959-8C7A-47E2-91B7-43B46B92B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864" y="2938849"/>
              <a:ext cx="2074937" cy="1446501"/>
            </a:xfrm>
            <a:prstGeom prst="rect">
              <a:avLst/>
            </a:prstGeom>
          </p:spPr>
        </p:pic>
        <p:pic>
          <p:nvPicPr>
            <p:cNvPr id="12" name="그림 11">
              <a:hlinkClick r:id="rId10"/>
              <a:extLst>
                <a:ext uri="{FF2B5EF4-FFF2-40B4-BE49-F238E27FC236}">
                  <a16:creationId xmlns:a16="http://schemas.microsoft.com/office/drawing/2014/main" xmlns="" id="{9CF2D887-93BE-4A34-81E0-CF862D1A0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802" y="2938849"/>
              <a:ext cx="2154648" cy="144683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E72771A-2659-4452-BDAC-0C659E0E0F9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6" b="4013"/>
          <a:stretch/>
        </p:blipFill>
        <p:spPr>
          <a:xfrm>
            <a:off x="1567542" y="1196975"/>
            <a:ext cx="2939291" cy="177434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C65688C-2401-49C1-A142-27C35D0E8A8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지구온난화 현상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살펴보기</a:t>
            </a:r>
          </a:p>
        </p:txBody>
      </p:sp>
    </p:spTree>
    <p:extLst>
      <p:ext uri="{BB962C8B-B14F-4D97-AF65-F5344CB8AC3E}">
        <p14:creationId xmlns:p14="http://schemas.microsoft.com/office/powerpoint/2010/main" val="3351533234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1569</TotalTime>
  <Words>269</Words>
  <Application>Microsoft Office PowerPoint</Application>
  <PresentationFormat>화면 슬라이드 쇼(4:3)</PresentationFormat>
  <Paragraphs>64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Calibri</vt:lpstr>
      <vt:lpstr>나눔스퀘어OTF ExtraBold</vt:lpstr>
      <vt:lpstr>나눔스퀘어</vt:lpstr>
      <vt:lpstr>나눔스퀘어 Bold</vt:lpstr>
      <vt:lpstr>Calibri Light</vt:lpstr>
      <vt:lpstr>KoPub돋움체 Medium</vt:lpstr>
      <vt:lpstr>나눔스퀘어 ExtraBold</vt:lpstr>
      <vt:lpstr>Arial</vt:lpstr>
      <vt:lpstr>Wingdings</vt:lpstr>
      <vt:lpstr>맑은 고딕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170</cp:revision>
  <dcterms:created xsi:type="dcterms:W3CDTF">2020-10-16T02:52:24Z</dcterms:created>
  <dcterms:modified xsi:type="dcterms:W3CDTF">2021-03-31T07:29:54Z</dcterms:modified>
</cp:coreProperties>
</file>